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8" r:id="rId4"/>
    <p:sldId id="288" r:id="rId5"/>
    <p:sldId id="259" r:id="rId6"/>
    <p:sldId id="289" r:id="rId7"/>
    <p:sldId id="290" r:id="rId8"/>
    <p:sldId id="291" r:id="rId9"/>
    <p:sldId id="295" r:id="rId10"/>
    <p:sldId id="292" r:id="rId11"/>
    <p:sldId id="311" r:id="rId12"/>
    <p:sldId id="304" r:id="rId13"/>
    <p:sldId id="293" r:id="rId14"/>
    <p:sldId id="296" r:id="rId15"/>
    <p:sldId id="297" r:id="rId16"/>
    <p:sldId id="298" r:id="rId17"/>
    <p:sldId id="299" r:id="rId18"/>
    <p:sldId id="301" r:id="rId19"/>
    <p:sldId id="300" r:id="rId20"/>
    <p:sldId id="264" r:id="rId21"/>
    <p:sldId id="302" r:id="rId22"/>
    <p:sldId id="260" r:id="rId23"/>
    <p:sldId id="312" r:id="rId24"/>
    <p:sldId id="309" r:id="rId25"/>
    <p:sldId id="303" r:id="rId26"/>
    <p:sldId id="315" r:id="rId27"/>
    <p:sldId id="308" r:id="rId28"/>
    <p:sldId id="307" r:id="rId29"/>
    <p:sldId id="305" r:id="rId30"/>
    <p:sldId id="306" r:id="rId31"/>
    <p:sldId id="317" r:id="rId32"/>
    <p:sldId id="316" r:id="rId33"/>
    <p:sldId id="31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B4C0-6BD7-D28E-704A-B32D6D447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A2767-7102-D5D1-8EC8-DE6CF38A7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F3EA8-AA4D-337B-CF53-19A4A207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DFB55-7D0D-3F7E-5102-8EFBBBFD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E0E6-8CE1-163C-0A3E-AA2DF406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569F-AF52-71CD-138F-6E446239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013EA-C45E-8506-00D5-E00A35FF5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448EB-A4E7-9CE3-78F0-9CF53F02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FD8C-C88A-AFE6-4C08-AE8D6CC8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C3155-1F18-6E5C-7B11-CE388354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1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7E17B-DC59-9B0E-1BCC-FB1E056A1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E4AC7-3394-6002-1F6B-6A4B063F6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AD33-E723-39BA-6B39-2BC9F6B5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FA843-60E3-9D81-D14B-F4E46A4D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95AB-1ECC-6D93-C4ED-FAE0011E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3B8D-468B-E4B2-465F-1E06C19E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A7E8-E1EE-30CE-13AF-A15E89A0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FD0D3-A796-50FD-4E18-24788C92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3AD48-DB97-7BBD-7EA5-D7E506B4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FF041-C225-ECB8-2D07-0EF08346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4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B0EB-6CCB-300B-114E-35473AE2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835ED-9A86-FF71-0411-B47A50BD4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012B0-F7FC-4E35-104E-35E738AC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25EE0-7948-FF85-A8CD-522C3FE1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3B55F-363F-F6CD-9C64-CD777808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6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709-816B-612C-6401-90C5D2D6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C6492-594B-F55A-0E4C-4428D97E2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E930E-298D-EFD1-1F38-C44DACECC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8DECF-1423-D917-3D58-4B2E3191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E87A9-77C6-375E-13B7-BF342F0B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0AE07-371A-C1F4-DE45-AEF726DD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8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6218-FE5A-05E4-7A75-12230AD6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9335B-AFBE-ED1B-DCD7-6730FBEF9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78F7F-7F7C-7048-92AC-96A4B0D1C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1E7E4-E959-37F9-7F78-B9BA5C076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204B5-9B57-C1FD-9533-A5AA6AC77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B106DC-183E-57CD-F0E1-FD9645A3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ACC04-7DC0-239B-5D55-F1777653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DBE56-817C-15A8-12EA-F29ED93F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1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A1D5-EF71-A8F1-992E-E292C02F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2F145-A05A-9E7C-A780-0ACD2A2D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4D13-6E57-7BA2-DF8C-679313C1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842BC-1F69-B0B5-8DED-F3EB5598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6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5A4D2-04A9-6A0D-F7CC-5647330E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8E492-EAB5-3641-5A2D-B1D621C5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BE2FE-BABA-8E61-ED8A-86112E3F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BC35-3AB0-437C-8EE6-A96EE584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C9DBB-3093-C3A2-3F63-E29C35AA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671D0-115E-A5EB-723E-CC162612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92A9C-F201-8760-81C0-7E6D027D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93013-8634-DBD2-EAD9-24D8FCFB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BBEB7-DDEF-7355-04B0-C59ACF53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64D2-A9CE-A398-C1E7-0A52516F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E72DA-C82B-6E9B-83D3-C826359CA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85FB3-5DC2-14BF-FF47-0BDF3B550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3467D-7DD6-16CE-CD6D-0E9EE9F7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C5A5E-834D-BD0D-88C5-B413D79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19F5D-FCC5-6CD6-15CD-81DEAB8C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D2FD24-9DDA-C7C3-007F-21BF5529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A2C0B-7E79-A92F-5D99-382EE36F5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7C969-6030-EE10-C6E5-0BEFF8CF8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D43D-1BD3-4829-B430-8C34E721EB2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487B-B610-F8E0-286B-27793DCF4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C85B-4006-96AF-41FA-79CC1A3FA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4FBF-97A5-4BEA-B1EE-E60B73ED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B0DB-E0B8-7582-A55B-265886CD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8078"/>
          </a:xfrm>
        </p:spPr>
        <p:txBody>
          <a:bodyPr/>
          <a:lstStyle/>
          <a:p>
            <a:r>
              <a:rPr lang="en-US" dirty="0"/>
              <a:t>Electrify Everything!</a:t>
            </a:r>
            <a:br>
              <a:rPr lang="en-US" dirty="0"/>
            </a:br>
            <a:r>
              <a:rPr lang="en-US" sz="5400" dirty="0"/>
              <a:t>Joe Straley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4EF9E-3883-3627-7C88-5C1C2097D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0441"/>
            <a:ext cx="9144000" cy="2372810"/>
          </a:xfrm>
        </p:spPr>
        <p:txBody>
          <a:bodyPr/>
          <a:lstStyle/>
          <a:p>
            <a:pPr algn="l"/>
            <a:r>
              <a:rPr lang="en-US" dirty="0"/>
              <a:t>Making everything run on electricity is a necessary step in the transition from fossil fuels.    Starting that process immediately  is also necessary, and  helpful both to the process 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72394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B787-CA78-688E-88A8-6FE40107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from here to there: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 err="1">
                <a:latin typeface="+mn-lt"/>
              </a:rPr>
              <a:t>Nonfossil</a:t>
            </a:r>
            <a:r>
              <a:rPr lang="en-US" b="1" dirty="0">
                <a:latin typeface="+mn-lt"/>
              </a:rPr>
              <a:t> power is electrical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39B5-F81F-F29C-758E-578B088F6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power </a:t>
            </a:r>
          </a:p>
          <a:p>
            <a:r>
              <a:rPr lang="en-US" dirty="0"/>
              <a:t>Wind power </a:t>
            </a:r>
          </a:p>
          <a:p>
            <a:r>
              <a:rPr lang="en-US" dirty="0"/>
              <a:t>Solar power</a:t>
            </a:r>
          </a:p>
          <a:p>
            <a:r>
              <a:rPr lang="en-US" dirty="0"/>
              <a:t>Hydropower</a:t>
            </a:r>
          </a:p>
          <a:p>
            <a:r>
              <a:rPr lang="en-US" dirty="0"/>
              <a:t>Minor resources  </a:t>
            </a:r>
          </a:p>
          <a:p>
            <a:pPr marL="0" indent="0">
              <a:buNone/>
            </a:pPr>
            <a:r>
              <a:rPr lang="en-US" dirty="0"/>
              <a:t>    (geothermal,    …      , nuclear fusion)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trike="sngStrike" dirty="0"/>
              <a:t>How soon can these replace fossil fuels?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4A15B-BE35-32EC-6328-35A494C6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31" y="1690688"/>
            <a:ext cx="4076062" cy="45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3B5B-87BF-1771-3639-948BE058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Saul Griffiths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4C3596-1D07-A9EC-C27C-ED12F283F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520" y="1690688"/>
            <a:ext cx="4618297" cy="4999188"/>
          </a:xfrm>
        </p:spPr>
      </p:pic>
    </p:spTree>
    <p:extLst>
      <p:ext uri="{BB962C8B-B14F-4D97-AF65-F5344CB8AC3E}">
        <p14:creationId xmlns:p14="http://schemas.microsoft.com/office/powerpoint/2010/main" val="25360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2E6455A-C95E-BCFD-8837-BD4B2B027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b="282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5" name="Picture 14" descr="Diagram&#10;&#10;Description automatically generated with low confidence">
            <a:extLst>
              <a:ext uri="{FF2B5EF4-FFF2-40B4-BE49-F238E27FC236}">
                <a16:creationId xmlns:a16="http://schemas.microsoft.com/office/drawing/2014/main" id="{33C11EC8-A7DF-4685-184A-252131E4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92" y="-454922"/>
            <a:ext cx="5644830" cy="80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00E5-0B65-D82E-A23E-37047BA5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Electrify everything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3EF8-2730-ED61-6C0E-52A607D8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To be ready when the </a:t>
            </a:r>
            <a:r>
              <a:rPr lang="en-US" sz="3200" dirty="0" err="1"/>
              <a:t>nonfossil</a:t>
            </a:r>
            <a:r>
              <a:rPr lang="en-US" sz="3200" dirty="0"/>
              <a:t> resources come online</a:t>
            </a:r>
          </a:p>
          <a:p>
            <a:endParaRPr lang="en-US" sz="3200" dirty="0"/>
          </a:p>
          <a:p>
            <a:r>
              <a:rPr lang="en-US" sz="3200" dirty="0"/>
              <a:t>The lifetime of stoves, furnaces, water heaters, cars,  ...  range from 5 to 25 years.   Electrify now to avoid this source of inertia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9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00E5-0B65-D82E-A23E-37047BA5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Electrify everything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3EF8-2730-ED61-6C0E-52A607D8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To be ready when the </a:t>
            </a:r>
            <a:r>
              <a:rPr lang="en-US" sz="3200" dirty="0" err="1"/>
              <a:t>nonfossil</a:t>
            </a:r>
            <a:r>
              <a:rPr lang="en-US" sz="3200" dirty="0"/>
              <a:t> resources come online</a:t>
            </a:r>
          </a:p>
          <a:p>
            <a:endParaRPr lang="en-US" sz="3200" dirty="0"/>
          </a:p>
          <a:p>
            <a:r>
              <a:rPr lang="en-US" sz="3200" dirty="0"/>
              <a:t>The lifetime of stoves, furnaces, water heaters, cars,  ...  range from 5 to 25 years.   Electrify now to avoid this source of inertia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600" b="1" dirty="0"/>
              <a:t>The </a:t>
            </a:r>
            <a:r>
              <a:rPr lang="en-US" sz="3600" b="1" dirty="0" err="1"/>
              <a:t>Nonfossil</a:t>
            </a:r>
            <a:r>
              <a:rPr lang="en-US" sz="3600" b="1" dirty="0"/>
              <a:t> Energy Future is an Electrical Future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9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4C01-8CBE-A496-159C-E7FAC959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Electrify everything!   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EDAC-653D-E44F-92CD-FB28635E3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power plant conversion  of fossil fuels to electrical energy is the most efficient method</a:t>
            </a:r>
          </a:p>
          <a:p>
            <a:pPr lvl="1"/>
            <a:r>
              <a:rPr lang="en-US" dirty="0"/>
              <a:t>Combined-cycle gas                 50-60%</a:t>
            </a:r>
          </a:p>
          <a:p>
            <a:pPr lvl="1"/>
            <a:r>
              <a:rPr lang="en-US" dirty="0"/>
              <a:t>Coal-fired power                       33%</a:t>
            </a:r>
          </a:p>
          <a:p>
            <a:pPr lvl="1"/>
            <a:r>
              <a:rPr lang="en-US" dirty="0"/>
              <a:t>Gasoline automobile engine   20%</a:t>
            </a:r>
          </a:p>
          <a:p>
            <a:pPr lvl="1"/>
            <a:r>
              <a:rPr lang="en-US" dirty="0"/>
              <a:t>Diesel engine                              40%</a:t>
            </a:r>
          </a:p>
          <a:p>
            <a:pPr lvl="1"/>
            <a:r>
              <a:rPr lang="en-US" dirty="0"/>
              <a:t>Electric car                                  85%     (battery energy into motion)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Running an electric car on  coal plant electricity is more efficient than a gasoline power car:       85%  x 33% &gt;  20%</a:t>
            </a:r>
          </a:p>
        </p:txBody>
      </p:sp>
    </p:spTree>
    <p:extLst>
      <p:ext uri="{BB962C8B-B14F-4D97-AF65-F5344CB8AC3E}">
        <p14:creationId xmlns:p14="http://schemas.microsoft.com/office/powerpoint/2010/main" val="275925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4C01-8CBE-A496-159C-E7FAC959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Electrify everything!   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EDAC-653D-E44F-92CD-FB28635E3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Conversion of as many  power uses to electricity builds the grid and makes the energy  economy “renewable ready.”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Provide  demand for more electricity.</a:t>
            </a:r>
          </a:p>
        </p:txBody>
      </p:sp>
    </p:spTree>
    <p:extLst>
      <p:ext uri="{BB962C8B-B14F-4D97-AF65-F5344CB8AC3E}">
        <p14:creationId xmlns:p14="http://schemas.microsoft.com/office/powerpoint/2010/main" val="62519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D5EB-7F42-B605-D9C2-B0B06326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CB6F1-0368-D7BF-F29B-6FA39070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Furnaces and water heaters </a:t>
            </a:r>
            <a:r>
              <a:rPr lang="en-US" dirty="0">
                <a:sym typeface="Wingdings" panose="05000000000000000000" pitchFamily="2" charset="2"/>
              </a:rPr>
              <a:t>   heat pumps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Cooking with electricity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Transportation   electric car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Electrical devices often use the energy more efficiently.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0516-A151-602C-A571-C8ED4D54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heating and water 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C9606-1728-64EB-F094-B1E18F1E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furnace for a 2,000  </a:t>
            </a:r>
            <a:r>
              <a:rPr lang="en-US" dirty="0" err="1"/>
              <a:t>sq.ft</a:t>
            </a:r>
            <a:r>
              <a:rPr lang="en-US" dirty="0"/>
              <a:t>. house would deliver 100,000 BTU/h = 30 KW.    </a:t>
            </a:r>
          </a:p>
          <a:p>
            <a:pPr marL="0" indent="0">
              <a:buNone/>
            </a:pPr>
            <a:r>
              <a:rPr lang="en-US" dirty="0"/>
              <a:t>A corresponding heat pump would need 10 KW if the temperature is 40 F = 5 C  but significantly more on the days that it is 10 F = - 10 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Heat pump water heaters  are more economical than gas  (they take longer to reheat a  whole tankful).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6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EF1908-2DCE-3B4C-8774-126D9BF67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593" y="368247"/>
            <a:ext cx="7192813" cy="5901313"/>
          </a:xfrm>
        </p:spPr>
      </p:pic>
    </p:spTree>
    <p:extLst>
      <p:ext uri="{BB962C8B-B14F-4D97-AF65-F5344CB8AC3E}">
        <p14:creationId xmlns:p14="http://schemas.microsoft.com/office/powerpoint/2010/main" val="4242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E54D-226E-6029-4D83-8FF249A8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temperature increasing?  (2010)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D6FEB-91D5-6A0E-86C3-578193A5A9FD}"/>
              </a:ext>
            </a:extLst>
          </p:cNvPr>
          <p:cNvSpPr txBox="1"/>
          <p:nvPr/>
        </p:nvSpPr>
        <p:spPr>
          <a:xfrm>
            <a:off x="731521" y="6379094"/>
            <a:ext cx="10010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</a:p>
        </p:txBody>
      </p:sp>
      <p:pic>
        <p:nvPicPr>
          <p:cNvPr id="8" name="Picture 2" descr="http://data.giss.nasa.gov/gistemp/graphs_v3/Fig.A2.gif">
            <a:extLst>
              <a:ext uri="{FF2B5EF4-FFF2-40B4-BE49-F238E27FC236}">
                <a16:creationId xmlns:a16="http://schemas.microsoft.com/office/drawing/2014/main" id="{4BA80921-B060-2E5B-4D33-B2F9720A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50" y="2658284"/>
            <a:ext cx="4445001" cy="32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109ACA-F4C6-D391-29DF-7897131E8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69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00F074-C36E-1D65-735E-68E186F5D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648182"/>
            <a:ext cx="9791141" cy="62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90"/>
    </mc:Choice>
    <mc:Fallback xmlns="">
      <p:transition spd="slow" advTm="968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2638-1EA6-DEBD-80FC-70237752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688"/>
          </a:xfrm>
        </p:spPr>
        <p:txBody>
          <a:bodyPr/>
          <a:lstStyle/>
          <a:p>
            <a:r>
              <a:rPr lang="en-US" dirty="0"/>
              <a:t>Power the grid?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EDCA-B42C-F261-783C-E4557DA2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343"/>
            <a:ext cx="10515600" cy="4953964"/>
          </a:xfrm>
        </p:spPr>
        <p:txBody>
          <a:bodyPr>
            <a:normAutofit/>
          </a:bodyPr>
          <a:lstStyle/>
          <a:p>
            <a:r>
              <a:rPr lang="en-US" dirty="0"/>
              <a:t>Load balancing happens a different way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0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Solar power intermittency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71247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3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02"/>
    </mc:Choice>
    <mc:Fallback xmlns="">
      <p:transition spd="slow" advTm="4240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2638-1EA6-DEBD-80FC-70237752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688"/>
          </a:xfrm>
        </p:spPr>
        <p:txBody>
          <a:bodyPr/>
          <a:lstStyle/>
          <a:p>
            <a:r>
              <a:rPr lang="en-US" dirty="0"/>
              <a:t>Power the grid?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EDCA-B42C-F261-783C-E4557DA2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343"/>
            <a:ext cx="10515600" cy="4953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 </a:t>
            </a:r>
            <a:r>
              <a:rPr lang="en-US" sz="4300" dirty="0">
                <a:sym typeface="Wingdings" panose="05000000000000000000" pitchFamily="2" charset="2"/>
              </a:rPr>
              <a:t>To even out supply and demand fluctuations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Provides “inertia” to the grid</a:t>
            </a:r>
          </a:p>
          <a:p>
            <a:pPr lvl="1"/>
            <a:r>
              <a:rPr lang="en-US" dirty="0"/>
              <a:t>Lots of capacity</a:t>
            </a:r>
          </a:p>
          <a:p>
            <a:pPr lvl="1"/>
            <a:r>
              <a:rPr lang="en-US" dirty="0"/>
              <a:t>Widely distributed,  tracks  population and electrical demand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The car has to be connected to the grid</a:t>
            </a:r>
          </a:p>
          <a:p>
            <a:pPr lvl="1"/>
            <a:r>
              <a:rPr lang="en-US" dirty="0"/>
              <a:t>The  charger has to be reversible</a:t>
            </a:r>
          </a:p>
          <a:p>
            <a:pPr lvl="1"/>
            <a:r>
              <a:rPr lang="en-US" dirty="0"/>
              <a:t>The owner has to agree to this</a:t>
            </a:r>
          </a:p>
          <a:p>
            <a:pPr lvl="1"/>
            <a:r>
              <a:rPr lang="en-US" dirty="0"/>
              <a:t>Despite the large capacity,  probably can’t count on a lot of accessible stored energy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7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3FCD-70A6-FC74-9CBC-04378CBB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devices are more energy 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B2C63-BBAE-46C3-24DC-3055560F3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efficient of gasoline cars is quite low – 20%</a:t>
            </a:r>
          </a:p>
          <a:p>
            <a:pPr marL="0" indent="0">
              <a:buNone/>
            </a:pPr>
            <a:r>
              <a:rPr lang="en-US" dirty="0"/>
              <a:t>     Electrification of transportation could decrease  energy input by a factor of 4 – and this is 27%  of the energy budget</a:t>
            </a:r>
          </a:p>
          <a:p>
            <a:r>
              <a:rPr lang="en-US" dirty="0"/>
              <a:t>Heat pumps deliver 2-3 times as much energy as is put into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64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9C56-5C23-74D7-399D-BCFAE63C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629"/>
          </a:xfrm>
        </p:spPr>
        <p:txBody>
          <a:bodyPr/>
          <a:lstStyle/>
          <a:p>
            <a:r>
              <a:rPr lang="en-US" dirty="0"/>
              <a:t>Where does the electrical power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D57E-EA07-E678-4DCE-C65EB39F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667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“US  energy use” is  10</a:t>
            </a:r>
            <a:r>
              <a:rPr lang="en-US" baseline="30000" dirty="0"/>
              <a:t>20</a:t>
            </a:r>
            <a:r>
              <a:rPr lang="en-US" dirty="0"/>
              <a:t> J/year  = </a:t>
            </a:r>
          </a:p>
          <a:p>
            <a:pPr marL="0" indent="0">
              <a:buNone/>
            </a:pPr>
            <a:r>
              <a:rPr lang="en-US" dirty="0"/>
              <a:t>   =  3.2 x  10</a:t>
            </a:r>
            <a:r>
              <a:rPr lang="en-US" baseline="30000" dirty="0"/>
              <a:t>12  </a:t>
            </a:r>
            <a:r>
              <a:rPr lang="en-US" dirty="0"/>
              <a:t>Watts </a:t>
            </a:r>
          </a:p>
          <a:p>
            <a:pPr marL="0" indent="0">
              <a:buNone/>
            </a:pPr>
            <a:r>
              <a:rPr lang="en-US" dirty="0"/>
              <a:t>   = 3200 Gigawatt  </a:t>
            </a:r>
          </a:p>
          <a:p>
            <a:pPr marL="0" indent="0">
              <a:buNone/>
            </a:pPr>
            <a:r>
              <a:rPr lang="en-US" dirty="0"/>
              <a:t>   ≈ 3200  large power plants 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Right now, the total US electrical power output is  only 470 GW??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C973B14-A022-5351-C9C9-0F127B0C4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230" y="3977532"/>
            <a:ext cx="585788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9C56-5C23-74D7-399D-BCFAE63C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629"/>
          </a:xfrm>
        </p:spPr>
        <p:txBody>
          <a:bodyPr/>
          <a:lstStyle/>
          <a:p>
            <a:r>
              <a:rPr lang="en-US" dirty="0"/>
              <a:t>Where does the electrical power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D57E-EA07-E678-4DCE-C65EB39F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667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“US  energy use” is  10</a:t>
            </a:r>
            <a:r>
              <a:rPr lang="en-US" baseline="30000" dirty="0"/>
              <a:t>20</a:t>
            </a:r>
            <a:r>
              <a:rPr lang="en-US" dirty="0"/>
              <a:t> J/year  = </a:t>
            </a:r>
          </a:p>
          <a:p>
            <a:pPr marL="0" indent="0">
              <a:buNone/>
            </a:pPr>
            <a:r>
              <a:rPr lang="en-US" dirty="0"/>
              <a:t>   =  3.2 x  10</a:t>
            </a:r>
            <a:r>
              <a:rPr lang="en-US" baseline="30000" dirty="0"/>
              <a:t>12  </a:t>
            </a:r>
            <a:r>
              <a:rPr lang="en-US" dirty="0"/>
              <a:t>Watts </a:t>
            </a:r>
          </a:p>
          <a:p>
            <a:pPr marL="0" indent="0">
              <a:buNone/>
            </a:pPr>
            <a:r>
              <a:rPr lang="en-US" dirty="0"/>
              <a:t>   = 3200 Gigawatt  </a:t>
            </a:r>
          </a:p>
          <a:p>
            <a:pPr marL="0" indent="0">
              <a:buNone/>
            </a:pPr>
            <a:r>
              <a:rPr lang="en-US" dirty="0"/>
              <a:t>   ≈ 3200  large power plants 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Right now, the total US electrical power output is  only 470 GW.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the comparison isn’t right.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71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9C56-5C23-74D7-399D-BCFAE63C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629"/>
          </a:xfrm>
        </p:spPr>
        <p:txBody>
          <a:bodyPr/>
          <a:lstStyle/>
          <a:p>
            <a:r>
              <a:rPr lang="en-US" dirty="0"/>
              <a:t>Where does the electrical power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D57E-EA07-E678-4DCE-C65EB39F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667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“US  energy use” is  10</a:t>
            </a:r>
            <a:r>
              <a:rPr lang="en-US" baseline="30000" dirty="0"/>
              <a:t>20</a:t>
            </a:r>
            <a:r>
              <a:rPr lang="en-US" dirty="0"/>
              <a:t> J/year =  3.2 x  10</a:t>
            </a:r>
            <a:r>
              <a:rPr lang="en-US" baseline="30000" dirty="0"/>
              <a:t>12  </a:t>
            </a:r>
            <a:r>
              <a:rPr lang="en-US" dirty="0"/>
              <a:t>Watts = 3200 Gigawatt</a:t>
            </a:r>
          </a:p>
          <a:p>
            <a:pPr marL="0" indent="0">
              <a:buNone/>
            </a:pPr>
            <a:r>
              <a:rPr lang="en-US" dirty="0"/>
              <a:t>     6% is from renewables  (“heat equivalent”)</a:t>
            </a:r>
          </a:p>
          <a:p>
            <a:pPr marL="0" indent="0">
              <a:buNone/>
            </a:pPr>
            <a:r>
              <a:rPr lang="en-US" dirty="0"/>
              <a:t>     4% becomes road paving and plastic goods  (doesn’t need replacement)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So we  “only” need to replace 2900 GW.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1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9C56-5C23-74D7-399D-BCFAE63C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629"/>
          </a:xfrm>
        </p:spPr>
        <p:txBody>
          <a:bodyPr/>
          <a:lstStyle/>
          <a:p>
            <a:r>
              <a:rPr lang="en-US" dirty="0"/>
              <a:t>Where does the electrical power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D57E-EA07-E678-4DCE-C65EB39F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667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“US  energy use” is  2900 Gigawatt  that needs to be replaced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2900 GW is the  energy value of the fuels – the thermal input to power plants.     But a lot of it is electricity production  (940 GW of thermal energy becomes 470 GW of electricity) or heat used at low temperature (heat pumps can provide that  at a  big discount) or in inefficient devices (automobiles!).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only need  1400 Gigawatts of electricity to replace it.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06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D44C-23B5-D030-E808-B05A97D0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1400 GW!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2B5C-0F14-0B3C-0718-9526E627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664"/>
            <a:ext cx="10515600" cy="5515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 nuclear power plants :       96 GW       (843,000 GWh/year)</a:t>
            </a:r>
          </a:p>
          <a:p>
            <a:pPr marL="0" indent="0">
              <a:buNone/>
            </a:pPr>
            <a:r>
              <a:rPr lang="en-US" dirty="0"/>
              <a:t>US wind power :                       43 GW       (380,000 GWh/year) in 2021.</a:t>
            </a:r>
          </a:p>
          <a:p>
            <a:pPr marL="0" indent="0">
              <a:buNone/>
            </a:pPr>
            <a:r>
              <a:rPr lang="en-US" dirty="0"/>
              <a:t>US hydroelectric plants :         30 GW       (260,000 GWh/year)</a:t>
            </a:r>
          </a:p>
          <a:p>
            <a:pPr marL="0" indent="0">
              <a:buNone/>
            </a:pPr>
            <a:r>
              <a:rPr lang="en-US" dirty="0"/>
              <a:t>US solar power :                        13 GW      (115,000 GWh/year) in 2021</a:t>
            </a:r>
          </a:p>
          <a:p>
            <a:pPr marL="0" indent="0">
              <a:buNone/>
            </a:pPr>
            <a:r>
              <a:rPr lang="en-US" b="1" dirty="0"/>
              <a:t>Total                                           182 GW       </a:t>
            </a:r>
            <a:r>
              <a:rPr lang="en-US" b="1" dirty="0" err="1"/>
              <a:t>nonfossil</a:t>
            </a:r>
            <a:r>
              <a:rPr lang="en-US" b="1" dirty="0"/>
              <a:t>  energy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Total electrical  power            470 GW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7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6795-2604-4266-2CE1-C43B5175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earth’s temperature is increasing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76EA57F-4C00-7C0C-2FD6-52AB27CB6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3" y="1433774"/>
            <a:ext cx="9626353" cy="5424225"/>
          </a:xfrm>
        </p:spPr>
      </p:pic>
    </p:spTree>
    <p:extLst>
      <p:ext uri="{BB962C8B-B14F-4D97-AF65-F5344CB8AC3E}">
        <p14:creationId xmlns:p14="http://schemas.microsoft.com/office/powerpoint/2010/main" val="2525659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4B9F5-FEAF-9ECD-E203-95800581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Wind                                    Solar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3E61B1-8BE3-C286-B956-768AD5215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76" y="1475477"/>
            <a:ext cx="5361781" cy="40575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7FB536-5B67-953E-1A0B-4DBC9668E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67" y="1475477"/>
            <a:ext cx="5531533" cy="38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3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F64DBC-56FC-8AE9-5AAA-B3363B843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316" y="504145"/>
            <a:ext cx="8529367" cy="5849710"/>
          </a:xfrm>
        </p:spPr>
      </p:pic>
    </p:spTree>
    <p:extLst>
      <p:ext uri="{BB962C8B-B14F-4D97-AF65-F5344CB8AC3E}">
        <p14:creationId xmlns:p14="http://schemas.microsoft.com/office/powerpoint/2010/main" val="195916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4217-4560-EA1C-B0E1-5743C566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5"/>
          </a:xfrm>
        </p:spPr>
        <p:txBody>
          <a:bodyPr/>
          <a:lstStyle/>
          <a:p>
            <a:r>
              <a:rPr lang="en-US" dirty="0"/>
              <a:t>How we’ll get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7B91-7BE0-9996-1531-D3D25C16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582"/>
            <a:ext cx="10515600" cy="4614381"/>
          </a:xfrm>
        </p:spPr>
        <p:txBody>
          <a:bodyPr/>
          <a:lstStyle/>
          <a:p>
            <a:r>
              <a:rPr lang="en-US" dirty="0"/>
              <a:t>High gasoline prices are making electric cars more economical,  charge points are  appearing all over the place, and they are getting favorable press.</a:t>
            </a:r>
          </a:p>
          <a:p>
            <a:r>
              <a:rPr lang="en-US" dirty="0"/>
              <a:t>The newly passed Inflation Reduction Act has tax write-offs for  heat pumps, solar panels, and electric cars.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88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FD55-FD4D-6F2E-5552-A508793F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35B9-D4C3-5BB5-6672-5FC1F741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Electrifying everything  will decrease energy need and CO</a:t>
            </a:r>
            <a:r>
              <a:rPr lang="en-US" baseline="-25000" dirty="0"/>
              <a:t>2</a:t>
            </a:r>
            <a:r>
              <a:rPr lang="en-US" dirty="0"/>
              <a:t> production,  even before the development of </a:t>
            </a:r>
            <a:r>
              <a:rPr lang="en-US" dirty="0" err="1"/>
              <a:t>nonfossil</a:t>
            </a:r>
            <a:r>
              <a:rPr lang="en-US" dirty="0"/>
              <a:t> energy resources</a:t>
            </a:r>
          </a:p>
          <a:p>
            <a:r>
              <a:rPr lang="en-US" dirty="0"/>
              <a:t>Electrifying everything  will be a challenge, but it can be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4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E54D-226E-6029-4D83-8FF249A8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Warming is Happening</a:t>
            </a:r>
          </a:p>
        </p:txBody>
      </p:sp>
      <p:pic>
        <p:nvPicPr>
          <p:cNvPr id="5" name="Content Placeholder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F20F174C-09C6-9B7C-D461-EA3AB36CA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13" y="1441175"/>
            <a:ext cx="6583892" cy="49379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D6FEB-91D5-6A0E-86C3-578193A5A9FD}"/>
              </a:ext>
            </a:extLst>
          </p:cNvPr>
          <p:cNvSpPr txBox="1"/>
          <p:nvPr/>
        </p:nvSpPr>
        <p:spPr>
          <a:xfrm>
            <a:off x="731521" y="6379094"/>
            <a:ext cx="10010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By RCraig09 - Own work, CC BY-SA 4.0, https://commons.wikimedia.org/w/index.php?curid=88535596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A02A2-8BC1-C433-64C4-F8C1D35C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613" y="1483244"/>
            <a:ext cx="65913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1AA6-3EE4-6978-9443-E522DBFC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we know why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2826C55B-EE58-DF21-5E14-BAA4531CE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446850"/>
            <a:ext cx="7277099" cy="47301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05125-8870-878B-F170-E1272F6503E7}"/>
              </a:ext>
            </a:extLst>
          </p:cNvPr>
          <p:cNvSpPr txBox="1"/>
          <p:nvPr/>
        </p:nvSpPr>
        <p:spPr>
          <a:xfrm>
            <a:off x="1333500" y="6176964"/>
            <a:ext cx="957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D. Keeling, S. C. Piper, R. B. </a:t>
            </a:r>
            <a:r>
              <a:rPr lang="en-US" dirty="0" err="1"/>
              <a:t>Bacastow</a:t>
            </a:r>
            <a:r>
              <a:rPr lang="en-US" dirty="0"/>
              <a:t>, M. </a:t>
            </a:r>
            <a:r>
              <a:rPr lang="en-US" dirty="0" err="1"/>
              <a:t>Wahlen</a:t>
            </a:r>
            <a:r>
              <a:rPr lang="en-US" dirty="0"/>
              <a:t>, T. P. Whorf, M. </a:t>
            </a:r>
            <a:r>
              <a:rPr lang="en-US" dirty="0" err="1"/>
              <a:t>Heimann</a:t>
            </a:r>
            <a:r>
              <a:rPr lang="en-US" dirty="0"/>
              <a:t>, and H. A. Meijer</a:t>
            </a:r>
          </a:p>
        </p:txBody>
      </p:sp>
    </p:spTree>
    <p:extLst>
      <p:ext uri="{BB962C8B-B14F-4D97-AF65-F5344CB8AC3E}">
        <p14:creationId xmlns:p14="http://schemas.microsoft.com/office/powerpoint/2010/main" val="25542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ADE2-80A5-CBC1-5E1C-E0537CBE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move away from fossil fuels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2750-2248-E4F9-9943-6D3A1E6E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prevent future warming</a:t>
            </a:r>
          </a:p>
          <a:p>
            <a:r>
              <a:rPr lang="en-US" sz="3600" dirty="0"/>
              <a:t>To prevent ocean acidification</a:t>
            </a:r>
          </a:p>
          <a:p>
            <a:r>
              <a:rPr lang="en-US" sz="3600" dirty="0"/>
              <a:t>For energy security</a:t>
            </a:r>
          </a:p>
          <a:p>
            <a:r>
              <a:rPr lang="en-US" sz="3600" dirty="0"/>
              <a:t>For better air quality</a:t>
            </a:r>
          </a:p>
          <a:p>
            <a:pPr lvl="1"/>
            <a:r>
              <a:rPr lang="en-US" sz="3200" dirty="0"/>
              <a:t>Small particles</a:t>
            </a:r>
          </a:p>
          <a:p>
            <a:pPr lvl="1"/>
            <a:r>
              <a:rPr lang="en-US" sz="3200" dirty="0"/>
              <a:t>Heavy metals</a:t>
            </a:r>
          </a:p>
          <a:p>
            <a:pPr lvl="1"/>
            <a:r>
              <a:rPr lang="en-US" sz="3200" dirty="0"/>
              <a:t>Acid rain  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573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E102-C29D-F132-2159-7BA05718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energy comes from now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6A8B9873-9BC6-E6CE-2DFC-8312BF1D4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4" y="1615974"/>
            <a:ext cx="8776426" cy="4876901"/>
          </a:xfrm>
        </p:spPr>
      </p:pic>
    </p:spTree>
    <p:extLst>
      <p:ext uri="{BB962C8B-B14F-4D97-AF65-F5344CB8AC3E}">
        <p14:creationId xmlns:p14="http://schemas.microsoft.com/office/powerpoint/2010/main" val="330316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B787-CA78-688E-88A8-6FE40107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from here to there:</a:t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39B5-F81F-F29C-758E-578B088F6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power </a:t>
            </a:r>
          </a:p>
          <a:p>
            <a:r>
              <a:rPr lang="en-US" dirty="0"/>
              <a:t>Wind power </a:t>
            </a:r>
          </a:p>
          <a:p>
            <a:r>
              <a:rPr lang="en-US" dirty="0"/>
              <a:t>Solar power</a:t>
            </a:r>
          </a:p>
          <a:p>
            <a:r>
              <a:rPr lang="en-US" dirty="0"/>
              <a:t>Hydropower</a:t>
            </a:r>
          </a:p>
          <a:p>
            <a:r>
              <a:rPr lang="en-US" dirty="0"/>
              <a:t>Minor resources  </a:t>
            </a:r>
          </a:p>
          <a:p>
            <a:pPr marL="0" indent="0">
              <a:buNone/>
            </a:pPr>
            <a:r>
              <a:rPr lang="en-US" dirty="0"/>
              <a:t>    (geothermal,    …      , nuclear fusion)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soon can these replace fossil fuels?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4A15B-BE35-32EC-6328-35A494C6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714" y="1663203"/>
            <a:ext cx="4076062" cy="45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2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B787-CA78-688E-88A8-6FE40107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from here to there:</a:t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39B5-F81F-F29C-758E-578B088F6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power </a:t>
            </a:r>
          </a:p>
          <a:p>
            <a:r>
              <a:rPr lang="en-US" dirty="0"/>
              <a:t>Wind power </a:t>
            </a:r>
          </a:p>
          <a:p>
            <a:r>
              <a:rPr lang="en-US" dirty="0"/>
              <a:t>Solar power</a:t>
            </a:r>
          </a:p>
          <a:p>
            <a:r>
              <a:rPr lang="en-US" dirty="0"/>
              <a:t>Hydropower</a:t>
            </a:r>
          </a:p>
          <a:p>
            <a:r>
              <a:rPr lang="en-US" dirty="0"/>
              <a:t>Minor resources  </a:t>
            </a:r>
          </a:p>
          <a:p>
            <a:pPr marL="0" indent="0">
              <a:buNone/>
            </a:pPr>
            <a:r>
              <a:rPr lang="en-US" dirty="0"/>
              <a:t>    (geothermal,    …      , nuclear fusion)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trike="sngStrike" dirty="0"/>
              <a:t>How soon can these replace fossil fuels?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4A15B-BE35-32EC-6328-35A494C6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872" y="1663203"/>
            <a:ext cx="4076062" cy="45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22158</TotalTime>
  <Words>1118</Words>
  <Application>Microsoft Office PowerPoint</Application>
  <PresentationFormat>Widescreen</PresentationFormat>
  <Paragraphs>149</Paragraphs>
  <Slides>33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Electrify Everything! Joe Straley</vt:lpstr>
      <vt:lpstr>Is the temperature increasing?  (2010)</vt:lpstr>
      <vt:lpstr>The earth’s temperature is increasing</vt:lpstr>
      <vt:lpstr>Global Warming is Happening</vt:lpstr>
      <vt:lpstr>And we know why</vt:lpstr>
      <vt:lpstr>We need to move away from fossil fuels</vt:lpstr>
      <vt:lpstr>Where energy comes from now</vt:lpstr>
      <vt:lpstr>How to get from here to there: </vt:lpstr>
      <vt:lpstr>How to get from here to there: </vt:lpstr>
      <vt:lpstr>How to get from here to there:    Nonfossil power is electrical power</vt:lpstr>
      <vt:lpstr>Saul Griffiths</vt:lpstr>
      <vt:lpstr>PowerPoint Presentation</vt:lpstr>
      <vt:lpstr>Electrify everything now!</vt:lpstr>
      <vt:lpstr>Electrify everything now!</vt:lpstr>
      <vt:lpstr>Electrify everything!    Advantages</vt:lpstr>
      <vt:lpstr>Electrify everything!    Advantages</vt:lpstr>
      <vt:lpstr>Electrify</vt:lpstr>
      <vt:lpstr>Home heating and water heating</vt:lpstr>
      <vt:lpstr>PowerPoint Presentation</vt:lpstr>
      <vt:lpstr>PowerPoint Presentation</vt:lpstr>
      <vt:lpstr>Power the grid?</vt:lpstr>
      <vt:lpstr>Solar power intermittency</vt:lpstr>
      <vt:lpstr>Power the grid?   </vt:lpstr>
      <vt:lpstr>Electrical devices are more energy efficient</vt:lpstr>
      <vt:lpstr>Where does the electrical power come from?</vt:lpstr>
      <vt:lpstr>Where does the electrical power come from?</vt:lpstr>
      <vt:lpstr>Where does the electrical power come from?</vt:lpstr>
      <vt:lpstr>Where does the electrical power come from?</vt:lpstr>
      <vt:lpstr>1400 GW!</vt:lpstr>
      <vt:lpstr>                 Wind                                    Solar</vt:lpstr>
      <vt:lpstr>PowerPoint Presentation</vt:lpstr>
      <vt:lpstr>How we’ll get there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Nonfossil Energy Future is an Electrical Future</dc:title>
  <dc:creator>joseph straley</dc:creator>
  <cp:lastModifiedBy>joseph straley</cp:lastModifiedBy>
  <cp:revision>12</cp:revision>
  <dcterms:created xsi:type="dcterms:W3CDTF">2022-08-10T02:06:56Z</dcterms:created>
  <dcterms:modified xsi:type="dcterms:W3CDTF">2022-08-26T13:14:03Z</dcterms:modified>
</cp:coreProperties>
</file>